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8" r:id="rId3"/>
    <p:sldId id="257" r:id="rId4"/>
    <p:sldId id="258" r:id="rId5"/>
    <p:sldId id="259" r:id="rId6"/>
    <p:sldId id="260" r:id="rId7"/>
    <p:sldId id="264" r:id="rId8"/>
    <p:sldId id="261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D5D941E-F3B6-4958-A805-E73DB1E23BD9}">
          <p14:sldIdLst>
            <p14:sldId id="262"/>
            <p14:sldId id="268"/>
            <p14:sldId id="257"/>
            <p14:sldId id="258"/>
            <p14:sldId id="259"/>
            <p14:sldId id="260"/>
            <p14:sldId id="264"/>
            <p14:sldId id="261"/>
            <p14:sldId id="263"/>
            <p14:sldId id="265"/>
          </p14:sldIdLst>
        </p14:section>
        <p14:section name="Untitled Section" id="{401FE68B-E9D8-4826-8D2D-10FDE68D8A1C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FF"/>
    <a:srgbClr val="FFCCFF"/>
    <a:srgbClr val="FFFFCC"/>
    <a:srgbClr val="FFCC99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5B94B-5A39-F3DB-DAF0-61867DAC1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A74A7C-23DE-E03D-C5CD-21E6C0FB5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704A8-5496-8C41-DD45-CA346513E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1419F-DB76-895F-7995-0F09FD2FB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1991C-1991-4E40-2123-82FCF484A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815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98377-7ADD-5573-4CCD-834886B6C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6E66A-642C-9F14-6CF8-3467336E94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A4477-9E8B-7DF7-60E1-317978AFC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78631-7F19-5062-CD7C-EF97EA300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FD0F3-7640-9080-6614-1EA8DD5F3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4333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3DD016-B5AB-EE62-242F-27C1C0C0BD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2E0CC5-4714-F39E-574F-6B8CAC20B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D76DD-0E26-70D6-6F09-3EB28A41B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C71CF-3668-8609-AA04-1E4CFCB73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80221-70B7-E065-59D2-37A9B1626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8157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6C274-1514-6A0E-86AF-A75CF823D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ADD75-C8B9-2D07-BE32-8E5411E1C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ABBB3-2BD3-D959-C6A7-42BCBFA03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BF49F-FA69-D579-AE0F-499A303DD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E9D0B-19F7-A9D2-B4AF-1BFE06F4B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895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F92B0-25DA-DAB5-1BF6-A47A383F6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3343FF-7C2C-29A2-9974-972BAD89D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B04C4-7BC0-8098-33D2-20A45F14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8F5FE-6F1C-BD4C-4C76-A78F730EB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1E6AD-B545-BA11-2D09-2FE25C82B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5989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3B695-2DE4-E7F1-AEFC-C0046A719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9B32A-AED8-5012-8FF9-48991A8E4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C7808-1B3F-5504-EC8C-E7C4527239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65ED7-4A32-A40F-5B73-0CB49DDF2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1B797-CFCB-B863-DBC0-AA0260942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488E3-D1E5-0B91-152F-DC7D8964A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8306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8C79B-B980-9D1D-CFB0-013B7B641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A1B1C-1AAA-8E06-D9EA-A25DFA841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1FAD3-F9AA-8D4D-3DE8-58FE1E33F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E6FB13-5696-C5D1-54A9-7F7014CF24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913CCB-38F8-E14D-BF70-1B00824484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68EC51-CE41-A83C-99EA-DF8320026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FA9019-06DB-BCF5-0B5E-6328251B7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CF6299-102B-8175-94E6-05FD2F258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799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7C090-EDEB-80E4-BECD-74CB958BF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373312-7996-6E1D-BB94-31CCA4C9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30C9A3-8F2C-CF86-EB8B-4B2F151B0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C41741-3330-E28E-9BB5-292BDD34E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0364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7483ED-757B-ED15-9E30-4E6B2CBBA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612F2A-8A2A-04EB-CD0D-AFDB1C6BA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3F669-52F0-597D-7995-9C2844F5B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581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D44FF-A593-C589-1FA0-68D8D4BA6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BA495-400F-7FE9-4FD3-DDF10559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3FF9FE-C364-8247-4662-E6CAB4DB9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82D8A-A30C-1078-B6A8-87ED42258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06D7C-3E9C-DA7E-1625-5C9400D95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9CF26-4D17-8C8C-FEAB-1B6E0DA96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72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32D6A-ECF7-F67D-6D4A-320E1B00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0502CB-2A93-A4BF-6CA1-4E884CF27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4835E-0762-60C4-7B06-B25FB85CC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B74BD1-3313-1C1E-7402-EC935948D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5F9F7E-D703-AB4A-4EA6-FF3F61862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912525-70FB-0351-9922-348F6C19E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278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CA8823-E32B-DA04-7EEB-625A1DF7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2633A-5E74-4A8C-423F-F053B52CD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D62EE-4EE3-3D3D-A97D-591F0CE7C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B239C-4E2D-4C52-BA15-4AADFAA15FA1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F2EFB-1272-4A6F-109F-C1DEB68254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989A2-8B01-7B49-9FA8-1CDA3264AB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60773-1976-44EC-8E4E-83E6E56E34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32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4.xml"/><Relationship Id="rId5" Type="http://schemas.openxmlformats.org/officeDocument/2006/relationships/slide" Target="slide5.xml"/><Relationship Id="rId4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10.wdp"/><Relationship Id="rId3" Type="http://schemas.microsoft.com/office/2007/relationships/hdphoto" Target="../media/hdphoto5.wdp"/><Relationship Id="rId7" Type="http://schemas.microsoft.com/office/2007/relationships/hdphoto" Target="../media/hdphoto7.wdp"/><Relationship Id="rId12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microsoft.com/office/2007/relationships/hdphoto" Target="../media/hdphoto9.wdp"/><Relationship Id="rId5" Type="http://schemas.microsoft.com/office/2007/relationships/hdphoto" Target="../media/hdphoto6.wdp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microsoft.com/office/2007/relationships/hdphoto" Target="../media/hdphoto8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2.wdp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9B5D8-01A7-D647-1C1E-F2471125E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EAEED-4D46-FBDE-3C4D-9C7D8AAD9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350" y="3298785"/>
            <a:ext cx="5301206" cy="4802469"/>
          </a:xfrm>
        </p:spPr>
        <p:txBody>
          <a:bodyPr>
            <a:normAutofit/>
          </a:bodyPr>
          <a:lstStyle/>
          <a:p>
            <a:r>
              <a:rPr lang="en-IN" sz="4000" dirty="0"/>
              <a:t>PRESENTED BY:-</a:t>
            </a:r>
          </a:p>
          <a:p>
            <a:r>
              <a:rPr lang="en-IN" sz="4000" dirty="0"/>
              <a:t>KRISHNA BHAMBANI</a:t>
            </a:r>
          </a:p>
          <a:p>
            <a:r>
              <a:rPr lang="en-IN" sz="4000" dirty="0"/>
              <a:t>KANISHA DANGI</a:t>
            </a:r>
          </a:p>
          <a:p>
            <a:r>
              <a:rPr lang="en-IN" sz="4000" dirty="0"/>
              <a:t>ANUPAM KHARE</a:t>
            </a:r>
          </a:p>
          <a:p>
            <a:r>
              <a:rPr lang="en-IN" sz="4000" dirty="0"/>
              <a:t>ADITYA GOYAL</a:t>
            </a:r>
          </a:p>
        </p:txBody>
      </p:sp>
    </p:spTree>
    <p:extLst>
      <p:ext uri="{BB962C8B-B14F-4D97-AF65-F5344CB8AC3E}">
        <p14:creationId xmlns:p14="http://schemas.microsoft.com/office/powerpoint/2010/main" val="2399222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2A70-F7B3-49FD-200B-5C64E3312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61113"/>
          </a:xfrm>
        </p:spPr>
        <p:txBody>
          <a:bodyPr>
            <a:normAutofit/>
          </a:bodyPr>
          <a:lstStyle/>
          <a:p>
            <a:pPr algn="ctr"/>
            <a:r>
              <a:rPr lang="en-IN" sz="14000" dirty="0">
                <a:latin typeface="Cooper Black" panose="0208090404030B020404" pitchFamily="18" charset="0"/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9A6AC-E6D2-B271-FA2A-4662C281F5FE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838200" y="6176962"/>
            <a:ext cx="10515600" cy="4571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IN" sz="13000" dirty="0"/>
          </a:p>
        </p:txBody>
      </p:sp>
    </p:spTree>
    <p:extLst>
      <p:ext uri="{BB962C8B-B14F-4D97-AF65-F5344CB8AC3E}">
        <p14:creationId xmlns:p14="http://schemas.microsoft.com/office/powerpoint/2010/main" val="1734496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7221-8F79-E354-4664-F91D1E4FC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rgbClr val="CCCC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lstStyle/>
          <a:p>
            <a:pPr algn="ctr"/>
            <a:r>
              <a:rPr lang="en-IN" sz="16000" dirty="0">
                <a:latin typeface="Cooper Black" panose="0208090404030B020404" pitchFamily="18" charset="0"/>
              </a:rPr>
              <a:t>RESCUE</a:t>
            </a:r>
            <a:br>
              <a:rPr lang="en-IN" sz="16000" dirty="0">
                <a:latin typeface="Cooper Black" panose="0208090404030B020404" pitchFamily="18" charset="0"/>
              </a:rPr>
            </a:br>
            <a:r>
              <a:rPr lang="en-IN" sz="16000" dirty="0">
                <a:latin typeface="Cooper Black" panose="0208090404030B020404" pitchFamily="18" charset="0"/>
              </a:rPr>
              <a:t>RIDE</a:t>
            </a:r>
          </a:p>
        </p:txBody>
      </p:sp>
    </p:spTree>
    <p:extLst>
      <p:ext uri="{BB962C8B-B14F-4D97-AF65-F5344CB8AC3E}">
        <p14:creationId xmlns:p14="http://schemas.microsoft.com/office/powerpoint/2010/main" val="3748490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171B9B7-0639-0A9E-FC6F-B58F962F1B58}"/>
              </a:ext>
            </a:extLst>
          </p:cNvPr>
          <p:cNvSpPr/>
          <p:nvPr/>
        </p:nvSpPr>
        <p:spPr>
          <a:xfrm>
            <a:off x="2770092" y="-4482"/>
            <a:ext cx="1308848" cy="6858000"/>
          </a:xfrm>
          <a:custGeom>
            <a:avLst/>
            <a:gdLst>
              <a:gd name="connsiteX0" fmla="*/ 0 w 1308848"/>
              <a:gd name="connsiteY0" fmla="*/ 0 h 6858000"/>
              <a:gd name="connsiteX1" fmla="*/ 699247 w 1308848"/>
              <a:gd name="connsiteY1" fmla="*/ 0 h 6858000"/>
              <a:gd name="connsiteX2" fmla="*/ 699247 w 1308848"/>
              <a:gd name="connsiteY2" fmla="*/ 5642002 h 6858000"/>
              <a:gd name="connsiteX3" fmla="*/ 1308848 w 1308848"/>
              <a:gd name="connsiteY3" fmla="*/ 6055660 h 6858000"/>
              <a:gd name="connsiteX4" fmla="*/ 699247 w 1308848"/>
              <a:gd name="connsiteY4" fmla="*/ 6469318 h 6858000"/>
              <a:gd name="connsiteX5" fmla="*/ 699247 w 1308848"/>
              <a:gd name="connsiteY5" fmla="*/ 6858000 h 6858000"/>
              <a:gd name="connsiteX6" fmla="*/ 0 w 130884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8848" h="6858000">
                <a:moveTo>
                  <a:pt x="0" y="0"/>
                </a:moveTo>
                <a:lnTo>
                  <a:pt x="699247" y="0"/>
                </a:lnTo>
                <a:lnTo>
                  <a:pt x="699247" y="5642002"/>
                </a:lnTo>
                <a:lnTo>
                  <a:pt x="1308848" y="6055660"/>
                </a:lnTo>
                <a:lnTo>
                  <a:pt x="699247" y="6469318"/>
                </a:lnTo>
                <a:lnTo>
                  <a:pt x="6992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0D0E4-D9DE-9390-251B-97DC97886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8587" y="348285"/>
            <a:ext cx="8014452" cy="1325563"/>
          </a:xfrm>
        </p:spPr>
        <p:txBody>
          <a:bodyPr>
            <a:noAutofit/>
          </a:bodyPr>
          <a:lstStyle/>
          <a:p>
            <a:pPr algn="ctr"/>
            <a:r>
              <a:rPr lang="en-IN" sz="4800" dirty="0">
                <a:latin typeface="Cooper Black" panose="0208090404030B020404" pitchFamily="18" charset="0"/>
              </a:rPr>
              <a:t>FEATURES OF </a:t>
            </a:r>
            <a:br>
              <a:rPr lang="en-IN" sz="4800" dirty="0">
                <a:latin typeface="Cooper Black" panose="0208090404030B020404" pitchFamily="18" charset="0"/>
              </a:rPr>
            </a:br>
            <a:r>
              <a:rPr lang="en-IN" sz="4800" dirty="0">
                <a:latin typeface="Cooper Black" panose="0208090404030B020404" pitchFamily="18" charset="0"/>
              </a:rPr>
              <a:t>RESCUE RIDE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848A6-81C8-DDF6-9F72-939F71594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0030" y="1690688"/>
            <a:ext cx="6463552" cy="4351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IN" dirty="0"/>
              <a:t>ALARM BUTTON FOR AVOIDING UNECCESSARY WASTAGE OF RESOURCES AND TIME</a:t>
            </a:r>
          </a:p>
          <a:p>
            <a:pPr marL="514350" indent="-514350">
              <a:buAutoNum type="arabicPeriod"/>
            </a:pPr>
            <a:r>
              <a:rPr lang="en-IN" dirty="0"/>
              <a:t>DETECTS THE LOCATION OF ACCIDENT </a:t>
            </a:r>
          </a:p>
          <a:p>
            <a:pPr marL="514350" indent="-514350">
              <a:buAutoNum type="arabicPeriod"/>
            </a:pPr>
            <a:r>
              <a:rPr lang="en-IN" dirty="0"/>
              <a:t>PROVIDES IMMEDIATE MEDICAL HELP BY CONNECTING TO NEAREST HOSPITAL</a:t>
            </a:r>
          </a:p>
          <a:p>
            <a:pPr marL="514350" indent="-514350">
              <a:buAutoNum type="arabicPeriod"/>
            </a:pPr>
            <a:r>
              <a:rPr lang="en-IN" dirty="0"/>
              <a:t> PROVIDES CONNECTIVITY TO FRIEND AND FAMILY</a:t>
            </a:r>
          </a:p>
          <a:p>
            <a:pPr marL="514350" indent="-514350">
              <a:buAutoNum type="arabicPeriod"/>
            </a:pPr>
            <a:r>
              <a:rPr lang="en-IN" dirty="0"/>
              <a:t>ONE TO ONE CONNECTION BETWEEN FAMILY AND HOSPITAL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43EF2A-085D-FB5F-20BF-1C8486102BE7}"/>
              </a:ext>
            </a:extLst>
          </p:cNvPr>
          <p:cNvSpPr txBox="1"/>
          <p:nvPr/>
        </p:nvSpPr>
        <p:spPr>
          <a:xfrm>
            <a:off x="3012141" y="5683624"/>
            <a:ext cx="96818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Bodoni MT Black" panose="02070A03080606020203" pitchFamily="18" charset="0"/>
              </a:rPr>
              <a:t>  </a:t>
            </a:r>
            <a:r>
              <a:rPr lang="en-IN" sz="4000" dirty="0">
                <a:solidFill>
                  <a:schemeClr val="bg1"/>
                </a:solidFill>
                <a:latin typeface="Bodoni MT Black" panose="02070A03080606020203" pitchFamily="18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5</a:t>
            </a:r>
            <a:endParaRPr lang="en-IN" sz="4000" dirty="0">
              <a:solidFill>
                <a:schemeClr val="bg1"/>
              </a:solidFill>
              <a:latin typeface="Bodoni MT Black" panose="02070A03080606020203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6248B6-BF85-1FC7-CC53-B744F867A4E2}"/>
              </a:ext>
            </a:extLst>
          </p:cNvPr>
          <p:cNvSpPr txBox="1"/>
          <p:nvPr/>
        </p:nvSpPr>
        <p:spPr>
          <a:xfrm>
            <a:off x="2765164" y="4419600"/>
            <a:ext cx="4571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Bodoni MT Black" panose="02070A03080606020203" pitchFamily="18" charset="0"/>
              </a:rPr>
              <a:t>4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CA95C45-5586-9E2E-ECA9-A7309ADCC785}"/>
              </a:ext>
            </a:extLst>
          </p:cNvPr>
          <p:cNvSpPr/>
          <p:nvPr/>
        </p:nvSpPr>
        <p:spPr>
          <a:xfrm>
            <a:off x="2097740" y="0"/>
            <a:ext cx="1326776" cy="6858000"/>
          </a:xfrm>
          <a:custGeom>
            <a:avLst/>
            <a:gdLst>
              <a:gd name="connsiteX0" fmla="*/ 699248 w 1326777"/>
              <a:gd name="connsiteY0" fmla="*/ 4317019 h 6858000"/>
              <a:gd name="connsiteX1" fmla="*/ 1326777 w 1326777"/>
              <a:gd name="connsiteY1" fmla="*/ 4742843 h 6858000"/>
              <a:gd name="connsiteX2" fmla="*/ 699248 w 1326777"/>
              <a:gd name="connsiteY2" fmla="*/ 5168666 h 6858000"/>
              <a:gd name="connsiteX3" fmla="*/ 0 w 1326777"/>
              <a:gd name="connsiteY3" fmla="*/ 0 h 6858000"/>
              <a:gd name="connsiteX4" fmla="*/ 699247 w 1326777"/>
              <a:gd name="connsiteY4" fmla="*/ 0 h 6858000"/>
              <a:gd name="connsiteX5" fmla="*/ 699247 w 1326777"/>
              <a:gd name="connsiteY5" fmla="*/ 6858000 h 6858000"/>
              <a:gd name="connsiteX6" fmla="*/ 0 w 13267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26777" h="6858000">
                <a:moveTo>
                  <a:pt x="699248" y="4317019"/>
                </a:moveTo>
                <a:lnTo>
                  <a:pt x="1326777" y="4742843"/>
                </a:lnTo>
                <a:lnTo>
                  <a:pt x="699248" y="5168666"/>
                </a:lnTo>
                <a:close/>
                <a:moveTo>
                  <a:pt x="0" y="0"/>
                </a:moveTo>
                <a:lnTo>
                  <a:pt x="699247" y="0"/>
                </a:lnTo>
                <a:lnTo>
                  <a:pt x="69924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96BE20F-22B4-F092-C8E9-B67FB9064AB4}"/>
              </a:ext>
            </a:extLst>
          </p:cNvPr>
          <p:cNvSpPr/>
          <p:nvPr/>
        </p:nvSpPr>
        <p:spPr>
          <a:xfrm>
            <a:off x="1398493" y="0"/>
            <a:ext cx="1317812" cy="6858000"/>
          </a:xfrm>
          <a:custGeom>
            <a:avLst/>
            <a:gdLst>
              <a:gd name="connsiteX0" fmla="*/ 0 w 1317812"/>
              <a:gd name="connsiteY0" fmla="*/ 0 h 6858000"/>
              <a:gd name="connsiteX1" fmla="*/ 699247 w 1317812"/>
              <a:gd name="connsiteY1" fmla="*/ 0 h 6858000"/>
              <a:gd name="connsiteX2" fmla="*/ 699247 w 1317812"/>
              <a:gd name="connsiteY2" fmla="*/ 3005804 h 6858000"/>
              <a:gd name="connsiteX3" fmla="*/ 1317812 w 1317812"/>
              <a:gd name="connsiteY3" fmla="*/ 3425545 h 6858000"/>
              <a:gd name="connsiteX4" fmla="*/ 699247 w 1317812"/>
              <a:gd name="connsiteY4" fmla="*/ 3845285 h 6858000"/>
              <a:gd name="connsiteX5" fmla="*/ 699247 w 1317812"/>
              <a:gd name="connsiteY5" fmla="*/ 6858000 h 6858000"/>
              <a:gd name="connsiteX6" fmla="*/ 0 w 131781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17812" h="6858000">
                <a:moveTo>
                  <a:pt x="0" y="0"/>
                </a:moveTo>
                <a:lnTo>
                  <a:pt x="699247" y="0"/>
                </a:lnTo>
                <a:lnTo>
                  <a:pt x="699247" y="3005804"/>
                </a:lnTo>
                <a:lnTo>
                  <a:pt x="1317812" y="3425545"/>
                </a:lnTo>
                <a:lnTo>
                  <a:pt x="699247" y="3845285"/>
                </a:lnTo>
                <a:lnTo>
                  <a:pt x="69924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CC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DA91550-416F-F0F1-B9FA-6CE2390D9C1C}"/>
              </a:ext>
            </a:extLst>
          </p:cNvPr>
          <p:cNvSpPr txBox="1"/>
          <p:nvPr/>
        </p:nvSpPr>
        <p:spPr>
          <a:xfrm>
            <a:off x="2765164" y="4356847"/>
            <a:ext cx="4571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odoni MT Black" panose="02070A030806060202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endParaRPr lang="en-IN" sz="4000" dirty="0">
              <a:solidFill>
                <a:schemeClr val="bg1"/>
              </a:solidFill>
              <a:latin typeface="Bodoni MT Black" panose="02070A03080606020203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B76AB2-D476-C9CC-F631-3AAB1197C462}"/>
              </a:ext>
            </a:extLst>
          </p:cNvPr>
          <p:cNvSpPr txBox="1"/>
          <p:nvPr/>
        </p:nvSpPr>
        <p:spPr>
          <a:xfrm>
            <a:off x="2061881" y="3065929"/>
            <a:ext cx="4571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2"/>
                </a:solidFill>
                <a:latin typeface="Bodoni MT Black" panose="02070A03080606020203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endParaRPr lang="en-IN" sz="4000" dirty="0">
              <a:solidFill>
                <a:schemeClr val="bg2"/>
              </a:solidFill>
              <a:latin typeface="Bodoni MT Black" panose="02070A03080606020203" pitchFamily="18" charset="0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7F53F7C-7938-DF3E-79FE-D15D682D9CD6}"/>
              </a:ext>
            </a:extLst>
          </p:cNvPr>
          <p:cNvSpPr/>
          <p:nvPr/>
        </p:nvSpPr>
        <p:spPr>
          <a:xfrm>
            <a:off x="699246" y="0"/>
            <a:ext cx="1326776" cy="6858000"/>
          </a:xfrm>
          <a:custGeom>
            <a:avLst/>
            <a:gdLst>
              <a:gd name="connsiteX0" fmla="*/ 0 w 1326776"/>
              <a:gd name="connsiteY0" fmla="*/ 0 h 6858000"/>
              <a:gd name="connsiteX1" fmla="*/ 699247 w 1326776"/>
              <a:gd name="connsiteY1" fmla="*/ 0 h 6858000"/>
              <a:gd name="connsiteX2" fmla="*/ 699247 w 1326776"/>
              <a:gd name="connsiteY2" fmla="*/ 1682423 h 6858000"/>
              <a:gd name="connsiteX3" fmla="*/ 1326776 w 1326776"/>
              <a:gd name="connsiteY3" fmla="*/ 2108247 h 6858000"/>
              <a:gd name="connsiteX4" fmla="*/ 699247 w 1326776"/>
              <a:gd name="connsiteY4" fmla="*/ 2534070 h 6858000"/>
              <a:gd name="connsiteX5" fmla="*/ 699247 w 1326776"/>
              <a:gd name="connsiteY5" fmla="*/ 6858000 h 6858000"/>
              <a:gd name="connsiteX6" fmla="*/ 0 w 132677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26776" h="6858000">
                <a:moveTo>
                  <a:pt x="0" y="0"/>
                </a:moveTo>
                <a:lnTo>
                  <a:pt x="699247" y="0"/>
                </a:lnTo>
                <a:lnTo>
                  <a:pt x="699247" y="1682423"/>
                </a:lnTo>
                <a:lnTo>
                  <a:pt x="1326776" y="2108247"/>
                </a:lnTo>
                <a:lnTo>
                  <a:pt x="699247" y="2534070"/>
                </a:lnTo>
                <a:lnTo>
                  <a:pt x="69924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C99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6592076-1CC6-558B-91DF-5C5BBFBBEF78}"/>
              </a:ext>
            </a:extLst>
          </p:cNvPr>
          <p:cNvSpPr txBox="1"/>
          <p:nvPr/>
        </p:nvSpPr>
        <p:spPr>
          <a:xfrm>
            <a:off x="1280608" y="1690688"/>
            <a:ext cx="4571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odoni MT Black" panose="02070A03080606020203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endParaRPr lang="en-IN" sz="4000" dirty="0">
              <a:solidFill>
                <a:schemeClr val="bg1"/>
              </a:solidFill>
              <a:latin typeface="Bodoni MT Black" panose="02070A03080606020203" pitchFamily="18" charset="0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E73B6E7-4679-6DAF-89F9-E8D66331D71C}"/>
              </a:ext>
            </a:extLst>
          </p:cNvPr>
          <p:cNvSpPr/>
          <p:nvPr/>
        </p:nvSpPr>
        <p:spPr>
          <a:xfrm>
            <a:off x="8962" y="0"/>
            <a:ext cx="1299884" cy="6858000"/>
          </a:xfrm>
          <a:custGeom>
            <a:avLst/>
            <a:gdLst>
              <a:gd name="connsiteX0" fmla="*/ 0 w 1299884"/>
              <a:gd name="connsiteY0" fmla="*/ 0 h 6858000"/>
              <a:gd name="connsiteX1" fmla="*/ 699247 w 1299884"/>
              <a:gd name="connsiteY1" fmla="*/ 0 h 6858000"/>
              <a:gd name="connsiteX2" fmla="*/ 699247 w 1299884"/>
              <a:gd name="connsiteY2" fmla="*/ 383373 h 6858000"/>
              <a:gd name="connsiteX3" fmla="*/ 1299884 w 1299884"/>
              <a:gd name="connsiteY3" fmla="*/ 790949 h 6858000"/>
              <a:gd name="connsiteX4" fmla="*/ 699247 w 1299884"/>
              <a:gd name="connsiteY4" fmla="*/ 1198524 h 6858000"/>
              <a:gd name="connsiteX5" fmla="*/ 699247 w 1299884"/>
              <a:gd name="connsiteY5" fmla="*/ 6858000 h 6858000"/>
              <a:gd name="connsiteX6" fmla="*/ 0 w 129988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99884" h="6858000">
                <a:moveTo>
                  <a:pt x="0" y="0"/>
                </a:moveTo>
                <a:lnTo>
                  <a:pt x="699247" y="0"/>
                </a:lnTo>
                <a:lnTo>
                  <a:pt x="699247" y="383373"/>
                </a:lnTo>
                <a:lnTo>
                  <a:pt x="1299884" y="790949"/>
                </a:lnTo>
                <a:lnTo>
                  <a:pt x="699247" y="1198524"/>
                </a:lnTo>
                <a:lnTo>
                  <a:pt x="69924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CCFF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442A11-F403-4FE5-68AD-2D2E4B4382CB}"/>
              </a:ext>
            </a:extLst>
          </p:cNvPr>
          <p:cNvSpPr txBox="1"/>
          <p:nvPr/>
        </p:nvSpPr>
        <p:spPr>
          <a:xfrm>
            <a:off x="591671" y="365125"/>
            <a:ext cx="4571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Bodoni MT Black" panose="02070A03080606020203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endParaRPr lang="en-IN" sz="4000" dirty="0">
              <a:solidFill>
                <a:schemeClr val="bg1"/>
              </a:solidFill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144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animBg="1"/>
      <p:bldP spid="3" grpId="0" uiExpand="1" build="p"/>
      <p:bldP spid="23" grpId="0" uiExpand="1"/>
      <p:bldP spid="28" grpId="0" uiExpand="1"/>
      <p:bldP spid="19" grpId="0" uiExpand="1" animBg="1"/>
      <p:bldP spid="20" grpId="0" uiExpand="1" animBg="1"/>
      <p:bldP spid="29" grpId="0" uiExpand="1"/>
      <p:bldP spid="30" grpId="0" uiExpand="1"/>
      <p:bldP spid="21" grpId="0" animBg="1"/>
      <p:bldP spid="31" grpId="0" uiExpand="1"/>
      <p:bldP spid="22" grpId="0" animBg="1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BC6643-8FA3-63FD-52B8-7CBE88BC7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26000" pressur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294" y="-2074023"/>
            <a:ext cx="7631723" cy="124636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1B7A6B-A57D-A146-B1EA-666F57042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824" y="338230"/>
            <a:ext cx="10515600" cy="1325563"/>
          </a:xfrm>
        </p:spPr>
        <p:txBody>
          <a:bodyPr numCol="1">
            <a:normAutofit/>
          </a:bodyPr>
          <a:lstStyle/>
          <a:p>
            <a:pPr algn="ctr"/>
            <a:r>
              <a:rPr lang="en-IN" sz="6600" dirty="0">
                <a:latin typeface="Cooper Black" panose="0208090404030B020404" pitchFamily="18" charset="0"/>
              </a:rPr>
              <a:t>ALARM BUTTON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AF9C3-A47D-4CF0-F624-3AEC411C4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824" y="1663792"/>
            <a:ext cx="10515600" cy="49880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•I</a:t>
            </a:r>
            <a:r>
              <a:rPr lang="en-US" dirty="0"/>
              <a:t>f an accident occurs, the alarm gets activated automatically just like the airbag.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•The occupants have the option to deactivate the alarm themselves.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If the alarm deactivated indicating that the occupants are not in the immediate need of medical assistant.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•But If they are unable to deactivate the alarm within 90 seconds then the system alerts.</a:t>
            </a: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5504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6EEB59-9606-1482-1697-2DAF0C0A4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3000" pressure="0"/>
                    </a14:imgEffect>
                  </a14:imgLayer>
                </a14:imgProps>
              </a:ext>
            </a:extLst>
          </a:blip>
          <a:srcRect l="224" t="8879" r="-224" b="-147"/>
          <a:stretch/>
        </p:blipFill>
        <p:spPr>
          <a:xfrm>
            <a:off x="-2011680" y="0"/>
            <a:ext cx="16360726" cy="108555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7C991F-CC1B-C42F-1E05-53AB3DC72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34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6600" dirty="0">
                <a:latin typeface="Cooper Black" panose="0208090404030B020404" pitchFamily="18" charset="0"/>
              </a:rPr>
              <a:t>LOCATION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B421D-28B8-6799-1957-AD1B8A689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IN" dirty="0"/>
          </a:p>
          <a:p>
            <a:r>
              <a:rPr lang="en-US" sz="3600" dirty="0"/>
              <a:t>We have developed our solution by integrating the car GPS tracking API, which allows us to accurately pinpoint the accident location. </a:t>
            </a:r>
          </a:p>
          <a:p>
            <a:endParaRPr lang="en-US" sz="3600" dirty="0"/>
          </a:p>
          <a:p>
            <a:r>
              <a:rPr lang="en-US" sz="3600" dirty="0"/>
              <a:t>Emergency contact notifications, and seamless transmission of information to the hospitals.</a:t>
            </a:r>
            <a:endParaRPr lang="en-IN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Seamlessly communicate with the necessary entities.</a:t>
            </a:r>
          </a:p>
          <a:p>
            <a:pPr marL="0" indent="0">
              <a:buNone/>
            </a:pPr>
            <a:r>
              <a:rPr lang="en-US" sz="3600" dirty="0"/>
              <a:t> </a:t>
            </a:r>
          </a:p>
          <a:p>
            <a:r>
              <a:rPr lang="en-US" sz="3600" dirty="0"/>
              <a:t>Alongside the API, we have implemented a robust system to handle the data processing.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4246374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E49D82-8EA3-9DC1-242F-5B022C7E1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35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13649" y="365124"/>
            <a:ext cx="5377797" cy="6852720"/>
          </a:xfrm>
          <a:prstGeom prst="rect">
            <a:avLst/>
          </a:prstGeom>
          <a:noFill/>
          <a:effectLst>
            <a:outerShdw blurRad="685800" dist="50800" sx="38000" sy="38000" algn="ctr" rotWithShape="0">
              <a:srgbClr val="000000">
                <a:alpha val="73000"/>
              </a:srgbClr>
            </a:outerShdw>
            <a:softEdge rad="254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E05E43-4603-6C92-5CFD-0595FBC6AB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 trans="35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2576" y="-447081"/>
            <a:ext cx="8577437" cy="73050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293576-9CA4-724D-98BA-F52B351B3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IN" sz="6600" dirty="0">
                <a:latin typeface="Cooper Black" panose="0208090404030B020404" pitchFamily="18" charset="0"/>
              </a:rPr>
              <a:t>CONNECTIVITY TO NEAREST HOSPITAL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FA0E2-A83F-9586-2766-108965F69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393" y="2278597"/>
            <a:ext cx="11090031" cy="4351338"/>
          </a:xfrm>
        </p:spPr>
        <p:txBody>
          <a:bodyPr>
            <a:noAutofit/>
          </a:bodyPr>
          <a:lstStyle/>
          <a:p>
            <a:r>
              <a:rPr lang="en-US" sz="3200" dirty="0"/>
              <a:t>Using advanced car GPS tracking technology and an integrated API, our system instantly transmits the exact location of the accident to nearby hospitals and emergency services.</a:t>
            </a:r>
          </a:p>
          <a:p>
            <a:r>
              <a:rPr lang="en-US" sz="3200" dirty="0"/>
              <a:t> This enables the medical teams to swiftly respond, arriving at the scene as quickly as possible to provide the necessary aid.</a:t>
            </a:r>
          </a:p>
          <a:p>
            <a:r>
              <a:rPr lang="en-US" sz="3200" dirty="0"/>
              <a:t>By leveraging this combination of GPS tracking, real-time communication, and integration with hospital networks, our project significantly reduces the response time during accidents, potentially saving lives and minimizing the severity of injuries.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833971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D5B5E3F0-95C2-D4EA-83E0-DC909FBDD5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28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58722" y="738554"/>
            <a:ext cx="2042347" cy="614289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4E5D03C-243B-B2C8-1B5E-824B25C709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 trans="28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19275" y="650630"/>
            <a:ext cx="2516179" cy="631873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B0C5CA5-357C-947A-D895-0EA62A63A3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CrisscrossEtching trans="28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78607" y="650630"/>
            <a:ext cx="2042347" cy="624840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2454452-EE7D-5FD1-AD02-9913F57C87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CrisscrossEtching trans="28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22945" y="656490"/>
            <a:ext cx="2042347" cy="629529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35774D8-D332-856F-24EC-F4BA5534EA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CrisscrossEtching trans="28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26497" y="674075"/>
            <a:ext cx="2070922" cy="629529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6E8E36B-9B45-EEBF-93BF-0D8F64C8A38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CrisscrossEtching trans="28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723" y="609599"/>
            <a:ext cx="2437667" cy="63421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16EF7D-7EAE-A2C4-05AA-8BAC26CD1E61}"/>
              </a:ext>
            </a:extLst>
          </p:cNvPr>
          <p:cNvSpPr txBox="1"/>
          <p:nvPr/>
        </p:nvSpPr>
        <p:spPr>
          <a:xfrm>
            <a:off x="4787152" y="3244334"/>
            <a:ext cx="43568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5EB4A-19F0-FFC3-2068-A76EBC8BE57C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B33E7C-A091-27D0-337F-C815104E45F8}"/>
              </a:ext>
            </a:extLst>
          </p:cNvPr>
          <p:cNvSpPr txBox="1"/>
          <p:nvPr/>
        </p:nvSpPr>
        <p:spPr>
          <a:xfrm flipH="1">
            <a:off x="643596" y="351692"/>
            <a:ext cx="1102203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latin typeface="Cooper Black" panose="0208090404030B020404" pitchFamily="18" charset="0"/>
              </a:rPr>
              <a:t>CONNECTIVITY TO FRIENDS AND FAMILY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33F023-08C6-3002-5244-7DB88895B52E}"/>
              </a:ext>
            </a:extLst>
          </p:cNvPr>
          <p:cNvSpPr txBox="1"/>
          <p:nvPr/>
        </p:nvSpPr>
        <p:spPr>
          <a:xfrm>
            <a:off x="867508" y="2475350"/>
            <a:ext cx="110220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• Along with immediate medical assistance ,the system automatically sends an alert to the designated family members or emergency contacts of the occupant.</a:t>
            </a:r>
          </a:p>
          <a:p>
            <a:endParaRPr lang="en-US" sz="2800" dirty="0"/>
          </a:p>
          <a:p>
            <a:r>
              <a:rPr lang="en-US" sz="2800" dirty="0"/>
              <a:t>• Brings peace of mind to their families, knowing that they will be promptly notified in case of an emergency. </a:t>
            </a:r>
          </a:p>
          <a:p>
            <a:endParaRPr lang="en-US" sz="2800" dirty="0"/>
          </a:p>
          <a:p>
            <a:r>
              <a:rPr lang="en-US" sz="2800" dirty="0"/>
              <a:t>• aims to bridge the gap between accidents and rapid response, ultimately saving lives.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445549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88414-8AE0-1E27-7FE7-E5DA5FFFF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286" y="365125"/>
            <a:ext cx="11239018" cy="1325563"/>
          </a:xfrm>
        </p:spPr>
        <p:txBody>
          <a:bodyPr>
            <a:normAutofit/>
          </a:bodyPr>
          <a:lstStyle/>
          <a:p>
            <a:pPr algn="ctr"/>
            <a:r>
              <a:rPr lang="en-IN" sz="6600" dirty="0">
                <a:latin typeface="Cooper Black" panose="0208090404030B020404" pitchFamily="18" charset="0"/>
              </a:rPr>
              <a:t> CONNECTION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0BA66-0070-2E9F-E102-860BB7170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IN" dirty="0"/>
              <a:t>Family members will be provided with assigned hospital details.</a:t>
            </a:r>
          </a:p>
          <a:p>
            <a:pPr marL="0" indent="0">
              <a:buNone/>
            </a:pPr>
            <a:r>
              <a:rPr lang="en-IN" dirty="0"/>
              <a:t>Similarly, Hospital will be provided with occupant’s family details.</a:t>
            </a:r>
          </a:p>
          <a:p>
            <a:endParaRPr lang="en-IN" dirty="0"/>
          </a:p>
          <a:p>
            <a:r>
              <a:rPr lang="en-IN" dirty="0"/>
              <a:t>This will ensure that the doctor can reach out to the occupant’s family for easy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734635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704256F-4A16-09AE-BC67-408EC1FBF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27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36016" y="-173620"/>
            <a:ext cx="6495691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CA90C3-7E08-FAAA-E7CE-2B01DA1A34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risscrossEtching trans="30000" pressure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85459" y="692760"/>
            <a:ext cx="8091080" cy="81543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E8995D-327F-05D4-0808-E621620B5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7200" dirty="0">
                <a:latin typeface="Cooper Black" panose="0208090404030B020404" pitchFamily="18" charset="0"/>
              </a:rPr>
              <a:t>REVENUE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CC22DE-D385-5C54-BB2B-E8F77C19E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3902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sz="3600" dirty="0"/>
              <a:t>Our revenue model involves partnering with car manufacturers and receiving commissions for software installations in their vehicles, offering enhanced functionality and user experience.</a:t>
            </a:r>
          </a:p>
          <a:p>
            <a:r>
              <a:rPr lang="en-US" sz="3600" dirty="0"/>
              <a:t>We develop innovative software solutions for integration into car systems, providing features such as navigation, entertainment, and driver assistance technologies.</a:t>
            </a:r>
          </a:p>
          <a:p>
            <a:r>
              <a:rPr lang="en-US" sz="3600" dirty="0"/>
              <a:t>Car companies benefit from a competitive advantage, improved user experience, and additional revenue streams through premium features.</a:t>
            </a:r>
          </a:p>
          <a:p>
            <a:r>
              <a:rPr lang="en-US" sz="3600" dirty="0"/>
              <a:t>We negotiate commission structures based on the number of installations or software value, while also providing ongoing maintenance, updates, and customer support.</a:t>
            </a:r>
          </a:p>
          <a:p>
            <a:r>
              <a:rPr lang="en-US" sz="3600" dirty="0"/>
              <a:t>By scaling partnerships and exploring new vehicle segments, we tap into the growing demand for advanced software solutions, ensuring a mutually beneficial relationship between our company and car manufacturers.</a:t>
            </a:r>
            <a:r>
              <a:rPr lang="en-IN" sz="3600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6851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526</Words>
  <Application>Microsoft Office PowerPoint</Application>
  <PresentationFormat>Widescreen</PresentationFormat>
  <Paragraphs>58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Bodoni MT Black</vt:lpstr>
      <vt:lpstr>Calibri</vt:lpstr>
      <vt:lpstr>Calibri Light</vt:lpstr>
      <vt:lpstr>Cooper Black</vt:lpstr>
      <vt:lpstr>Office Theme</vt:lpstr>
      <vt:lpstr>PowerPoint Presentation</vt:lpstr>
      <vt:lpstr>RESCUE RIDE</vt:lpstr>
      <vt:lpstr>FEATURES OF  RESCUE RIDE</vt:lpstr>
      <vt:lpstr>ALARM BUTTON</vt:lpstr>
      <vt:lpstr>LOCATION DETECTION</vt:lpstr>
      <vt:lpstr>CONNECTIVITY TO NEAREST HOSPITAL</vt:lpstr>
      <vt:lpstr>PowerPoint Presentation</vt:lpstr>
      <vt:lpstr> CONNECTION </vt:lpstr>
      <vt:lpstr>REVENUE MODEL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 L O D</dc:title>
  <dc:creator>kanishadangi@gmail.com</dc:creator>
  <cp:lastModifiedBy>kanishadangi@gmail.com</cp:lastModifiedBy>
  <cp:revision>3</cp:revision>
  <dcterms:created xsi:type="dcterms:W3CDTF">2023-06-02T10:18:59Z</dcterms:created>
  <dcterms:modified xsi:type="dcterms:W3CDTF">2023-06-02T18:52:06Z</dcterms:modified>
</cp:coreProperties>
</file>

<file path=docProps/thumbnail.jpeg>
</file>